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  <p:sldMasterId id="2147483674" r:id="rId3"/>
    <p:sldMasterId id="2147483660" r:id="rId4"/>
  </p:sldMasterIdLst>
  <p:notesMasterIdLst>
    <p:notesMasterId r:id="rId35"/>
  </p:notesMasterIdLst>
  <p:sldIdLst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273" r:id="rId3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2121"/>
    <a:srgbClr val="2CA5E2"/>
    <a:srgbClr val="5CB712"/>
    <a:srgbClr val="8A55D7"/>
    <a:srgbClr val="EF7507"/>
    <a:srgbClr val="58B50B"/>
    <a:srgbClr val="BB42C3"/>
    <a:srgbClr val="3F8D15"/>
    <a:srgbClr val="C883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74" autoAdjust="0"/>
    <p:restoredTop sz="86364" autoAdjust="0"/>
  </p:normalViewPr>
  <p:slideViewPr>
    <p:cSldViewPr snapToGrid="0">
      <p:cViewPr>
        <p:scale>
          <a:sx n="77" d="100"/>
          <a:sy n="77" d="100"/>
        </p:scale>
        <p:origin x="-816" y="-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34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40C4A-5126-473D-99D9-41056CD47864}" type="datetimeFigureOut">
              <a:rPr lang="it-IT" smtClean="0"/>
              <a:t>13/06/2017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CA48B-EC46-4FFE-B25A-8DA403962F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4038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F5FB3B-7FBE-4443-AF9D-F0EE73E9C60D}" type="slidenum">
              <a:rPr lang="en-US" altLang="it-IT"/>
              <a:pPr/>
              <a:t>1</a:t>
            </a:fld>
            <a:endParaRPr lang="en-US" altLang="it-IT"/>
          </a:p>
        </p:txBody>
      </p:sp>
      <p:sp>
        <p:nvSpPr>
          <p:cNvPr id="327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618EAC-1736-453B-9A39-BE43404E060A}" type="slidenum">
              <a:rPr lang="en-US" altLang="it-IT"/>
              <a:pPr/>
              <a:t>10</a:t>
            </a:fld>
            <a:endParaRPr lang="en-US" altLang="it-IT"/>
          </a:p>
        </p:txBody>
      </p:sp>
      <p:sp>
        <p:nvSpPr>
          <p:cNvPr id="419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F411E6-E9E5-4B9B-827F-8426726302BB}" type="slidenum">
              <a:rPr lang="en-US" altLang="it-IT"/>
              <a:pPr/>
              <a:t>11</a:t>
            </a:fld>
            <a:endParaRPr lang="en-US" altLang="it-IT"/>
          </a:p>
        </p:txBody>
      </p:sp>
      <p:sp>
        <p:nvSpPr>
          <p:cNvPr id="430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F4B59C-2ED4-4606-9A68-E7E629D39F2D}" type="slidenum">
              <a:rPr lang="en-US" altLang="it-IT"/>
              <a:pPr/>
              <a:t>12</a:t>
            </a:fld>
            <a:endParaRPr lang="en-US" altLang="it-IT"/>
          </a:p>
        </p:txBody>
      </p:sp>
      <p:sp>
        <p:nvSpPr>
          <p:cNvPr id="440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80B1EBF-84F9-4C53-B554-96149B705E95}" type="slidenum">
              <a:rPr lang="en-US" altLang="it-IT"/>
              <a:pPr/>
              <a:t>13</a:t>
            </a:fld>
            <a:endParaRPr lang="en-US" altLang="it-IT"/>
          </a:p>
        </p:txBody>
      </p:sp>
      <p:sp>
        <p:nvSpPr>
          <p:cNvPr id="450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D728029-A554-47A9-AD1B-87379362AC41}" type="slidenum">
              <a:rPr lang="en-US" altLang="it-IT"/>
              <a:pPr/>
              <a:t>14</a:t>
            </a:fld>
            <a:endParaRPr lang="en-US" altLang="it-IT"/>
          </a:p>
        </p:txBody>
      </p:sp>
      <p:sp>
        <p:nvSpPr>
          <p:cNvPr id="460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D9648C-15DE-4940-B68B-D5D66FA6E218}" type="slidenum">
              <a:rPr lang="en-US" altLang="it-IT"/>
              <a:pPr/>
              <a:t>15</a:t>
            </a:fld>
            <a:endParaRPr lang="en-US" altLang="it-IT"/>
          </a:p>
        </p:txBody>
      </p:sp>
      <p:sp>
        <p:nvSpPr>
          <p:cNvPr id="471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A3B7A1D-36D5-43FD-850C-2FB077C6BC8B}" type="slidenum">
              <a:rPr lang="en-US" altLang="it-IT"/>
              <a:pPr/>
              <a:t>16</a:t>
            </a:fld>
            <a:endParaRPr lang="en-US" altLang="it-IT"/>
          </a:p>
        </p:txBody>
      </p:sp>
      <p:sp>
        <p:nvSpPr>
          <p:cNvPr id="481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35F3E04-31C1-43E6-ACDC-2AA3130103C8}" type="slidenum">
              <a:rPr lang="en-US" altLang="it-IT"/>
              <a:pPr/>
              <a:t>17</a:t>
            </a:fld>
            <a:endParaRPr lang="en-US" altLang="it-IT"/>
          </a:p>
        </p:txBody>
      </p:sp>
      <p:sp>
        <p:nvSpPr>
          <p:cNvPr id="491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3C7EB9-07C8-4CC4-99C1-CB972CFF2919}" type="slidenum">
              <a:rPr lang="en-US" altLang="it-IT"/>
              <a:pPr/>
              <a:t>18</a:t>
            </a:fld>
            <a:endParaRPr lang="en-US" altLang="it-IT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25A38E0-2D5D-4481-87D7-D8CB1B1275E3}" type="slidenum">
              <a:rPr lang="en-US" altLang="it-IT"/>
              <a:pPr/>
              <a:t>19</a:t>
            </a:fld>
            <a:endParaRPr lang="en-US" altLang="it-IT"/>
          </a:p>
        </p:txBody>
      </p:sp>
      <p:sp>
        <p:nvSpPr>
          <p:cNvPr id="512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A6D987-DB46-4EFB-87D6-5CDE8CA6F9F8}" type="slidenum">
              <a:rPr lang="en-US" altLang="it-IT"/>
              <a:pPr/>
              <a:t>2</a:t>
            </a:fld>
            <a:endParaRPr lang="en-US" altLang="it-IT"/>
          </a:p>
        </p:txBody>
      </p:sp>
      <p:sp>
        <p:nvSpPr>
          <p:cNvPr id="337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21A6642-D422-4C5D-84CA-65516C63F640}" type="slidenum">
              <a:rPr lang="en-US" altLang="it-IT"/>
              <a:pPr/>
              <a:t>20</a:t>
            </a:fld>
            <a:endParaRPr lang="en-US" altLang="it-IT"/>
          </a:p>
        </p:txBody>
      </p:sp>
      <p:sp>
        <p:nvSpPr>
          <p:cNvPr id="522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1BD709C-FBF0-4A5D-A9E4-56A3E6B3796E}" type="slidenum">
              <a:rPr lang="en-US" altLang="it-IT"/>
              <a:pPr/>
              <a:t>21</a:t>
            </a:fld>
            <a:endParaRPr lang="en-US" altLang="it-IT"/>
          </a:p>
        </p:txBody>
      </p:sp>
      <p:sp>
        <p:nvSpPr>
          <p:cNvPr id="532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0FD3618-3563-48A8-B2FB-480A6F279F7B}" type="slidenum">
              <a:rPr lang="en-US" altLang="it-IT"/>
              <a:pPr/>
              <a:t>22</a:t>
            </a:fld>
            <a:endParaRPr lang="en-US" altLang="it-IT"/>
          </a:p>
        </p:txBody>
      </p:sp>
      <p:sp>
        <p:nvSpPr>
          <p:cNvPr id="542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E6054-57B0-4BB1-A7FD-2798616D1A6D}" type="slidenum">
              <a:rPr lang="en-US" altLang="it-IT"/>
              <a:pPr/>
              <a:t>23</a:t>
            </a:fld>
            <a:endParaRPr lang="en-US" altLang="it-IT"/>
          </a:p>
        </p:txBody>
      </p:sp>
      <p:sp>
        <p:nvSpPr>
          <p:cNvPr id="552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EDED77-901A-4B89-9CB1-DAFE114CC9AC}" type="slidenum">
              <a:rPr lang="en-US" altLang="it-IT"/>
              <a:pPr/>
              <a:t>24</a:t>
            </a:fld>
            <a:endParaRPr lang="en-US" altLang="it-IT"/>
          </a:p>
        </p:txBody>
      </p:sp>
      <p:sp>
        <p:nvSpPr>
          <p:cNvPr id="563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551AE0-4ADF-4051-9AA7-2F139CA18A29}" type="slidenum">
              <a:rPr lang="en-US" altLang="it-IT"/>
              <a:pPr/>
              <a:t>25</a:t>
            </a:fld>
            <a:endParaRPr lang="en-US" altLang="it-IT"/>
          </a:p>
        </p:txBody>
      </p:sp>
      <p:sp>
        <p:nvSpPr>
          <p:cNvPr id="573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0A87B1F-38E2-4483-B2BC-774E9648A35E}" type="slidenum">
              <a:rPr lang="en-US" altLang="it-IT"/>
              <a:pPr/>
              <a:t>26</a:t>
            </a:fld>
            <a:endParaRPr lang="en-US" altLang="it-IT"/>
          </a:p>
        </p:txBody>
      </p:sp>
      <p:sp>
        <p:nvSpPr>
          <p:cNvPr id="583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53B4D0-6DA4-40B7-A25E-81A04341CCEA}" type="slidenum">
              <a:rPr lang="en-US" altLang="it-IT"/>
              <a:pPr/>
              <a:t>27</a:t>
            </a:fld>
            <a:endParaRPr lang="en-US" altLang="it-IT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0096B5-0106-46AC-8C35-19F9B5F504FE}" type="slidenum">
              <a:rPr lang="en-US" altLang="it-IT"/>
              <a:pPr/>
              <a:t>28</a:t>
            </a:fld>
            <a:endParaRPr lang="en-US" altLang="it-IT"/>
          </a:p>
        </p:txBody>
      </p:sp>
      <p:sp>
        <p:nvSpPr>
          <p:cNvPr id="604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36B49AE-8D54-4B40-95C0-739AD92CAECC}" type="slidenum">
              <a:rPr lang="en-US" altLang="it-IT"/>
              <a:pPr/>
              <a:t>29</a:t>
            </a:fld>
            <a:endParaRPr lang="en-US" altLang="it-IT"/>
          </a:p>
        </p:txBody>
      </p:sp>
      <p:sp>
        <p:nvSpPr>
          <p:cNvPr id="614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E376969-25C9-4921-8ECE-9B255BEEE661}" type="slidenum">
              <a:rPr lang="en-US" altLang="it-IT"/>
              <a:pPr/>
              <a:t>3</a:t>
            </a:fld>
            <a:endParaRPr lang="en-US" altLang="it-IT"/>
          </a:p>
        </p:txBody>
      </p:sp>
      <p:sp>
        <p:nvSpPr>
          <p:cNvPr id="348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B8A7D6-7AFD-4B56-98C2-CA6DD7818CF7}" type="slidenum">
              <a:rPr lang="en-US" altLang="it-IT"/>
              <a:pPr/>
              <a:t>4</a:t>
            </a:fld>
            <a:endParaRPr lang="en-US" altLang="it-IT"/>
          </a:p>
        </p:txBody>
      </p:sp>
      <p:sp>
        <p:nvSpPr>
          <p:cNvPr id="358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94C2B7-D08D-4147-9FEF-8A7A7FEC7CE9}" type="slidenum">
              <a:rPr lang="en-US" altLang="it-IT"/>
              <a:pPr/>
              <a:t>5</a:t>
            </a:fld>
            <a:endParaRPr lang="en-US" altLang="it-IT"/>
          </a:p>
        </p:txBody>
      </p:sp>
      <p:sp>
        <p:nvSpPr>
          <p:cNvPr id="368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EAD3E68-A5AB-44D1-8BD4-013367901CBA}" type="slidenum">
              <a:rPr lang="en-US" altLang="it-IT"/>
              <a:pPr/>
              <a:t>6</a:t>
            </a:fld>
            <a:endParaRPr lang="en-US" altLang="it-IT"/>
          </a:p>
        </p:txBody>
      </p:sp>
      <p:sp>
        <p:nvSpPr>
          <p:cNvPr id="378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808783-54DD-463D-BF21-2CD907A154C3}" type="slidenum">
              <a:rPr lang="en-US" altLang="it-IT"/>
              <a:pPr/>
              <a:t>7</a:t>
            </a:fld>
            <a:endParaRPr lang="en-US" altLang="it-IT"/>
          </a:p>
        </p:txBody>
      </p:sp>
      <p:sp>
        <p:nvSpPr>
          <p:cNvPr id="389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AE67C20-5D46-4D07-9FFF-54EA776E581C}" type="slidenum">
              <a:rPr lang="en-US" altLang="it-IT"/>
              <a:pPr/>
              <a:t>8</a:t>
            </a:fld>
            <a:endParaRPr lang="en-US" altLang="it-IT"/>
          </a:p>
        </p:txBody>
      </p:sp>
      <p:sp>
        <p:nvSpPr>
          <p:cNvPr id="399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6E736E-CF4D-4205-A8B1-AF27670679BE}" type="slidenum">
              <a:rPr lang="en-US" altLang="it-IT"/>
              <a:pPr/>
              <a:t>9</a:t>
            </a:fld>
            <a:endParaRPr lang="en-US" altLang="it-IT"/>
          </a:p>
        </p:txBody>
      </p:sp>
      <p:sp>
        <p:nvSpPr>
          <p:cNvPr id="409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alt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o 14"/>
          <p:cNvGrpSpPr/>
          <p:nvPr userDrawn="1"/>
        </p:nvGrpSpPr>
        <p:grpSpPr>
          <a:xfrm>
            <a:off x="0" y="-1"/>
            <a:ext cx="12192000" cy="6857999"/>
            <a:chOff x="0" y="0"/>
            <a:chExt cx="9144000" cy="5143500"/>
          </a:xfrm>
        </p:grpSpPr>
        <p:pic>
          <p:nvPicPr>
            <p:cNvPr id="12" name="Picture 1" descr="master chart.jpg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9144000" cy="2286000"/>
            </a:xfrm>
            <a:prstGeom prst="rect">
              <a:avLst/>
            </a:prstGeom>
          </p:spPr>
        </p:pic>
        <p:pic>
          <p:nvPicPr>
            <p:cNvPr id="13" name="Picture 5" descr="lavagna.png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751667"/>
              <a:ext cx="9144000" cy="2391833"/>
            </a:xfrm>
            <a:prstGeom prst="rect">
              <a:avLst/>
            </a:prstGeom>
          </p:spPr>
        </p:pic>
        <p:pic>
          <p:nvPicPr>
            <p:cNvPr id="14" name="Picture 6" descr="banda bianca_2.png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1241778"/>
              <a:ext cx="9143999" cy="2229555"/>
            </a:xfrm>
            <a:prstGeom prst="rect">
              <a:avLst/>
            </a:prstGeom>
          </p:spPr>
        </p:pic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485214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  <a:effectLst>
                  <a:outerShdw blurRad="50800" dist="63500" dir="2700000" algn="tl" rotWithShape="0">
                    <a:schemeClr val="bg1">
                      <a:lumMod val="75000"/>
                      <a:alpha val="86000"/>
                    </a:schemeClr>
                  </a:outerShdw>
                </a:effectLst>
              </a:defRPr>
            </a:lvl1pPr>
          </a:lstStyle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4008432"/>
            <a:ext cx="9144000" cy="1655762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3600" b="1" kern="1200" spc="-30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86000"/>
                    </a:prstClr>
                  </a:outerShdw>
                </a:effectLst>
                <a:latin typeface="Courier New" panose="02070309020205020404" pitchFamily="49" charset="0"/>
                <a:ea typeface="+mj-ea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 smtClean="0"/>
              <a:t>Fare clic per modificare lo stile del sottotitolo dello schema</a:t>
            </a:r>
            <a:endParaRPr lang="it-IT" dirty="0"/>
          </a:p>
        </p:txBody>
      </p:sp>
      <p:pic>
        <p:nvPicPr>
          <p:cNvPr id="10" name="Picture 2" descr="logo bianco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3611" y="5446642"/>
            <a:ext cx="1721702" cy="14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99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82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o 14"/>
          <p:cNvGrpSpPr/>
          <p:nvPr userDrawn="1"/>
        </p:nvGrpSpPr>
        <p:grpSpPr>
          <a:xfrm>
            <a:off x="0" y="-1"/>
            <a:ext cx="12192000" cy="6857999"/>
            <a:chOff x="0" y="0"/>
            <a:chExt cx="9144000" cy="5143500"/>
          </a:xfrm>
        </p:grpSpPr>
        <p:pic>
          <p:nvPicPr>
            <p:cNvPr id="12" name="Picture 1" descr="master chart.jpg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9144000" cy="2286000"/>
            </a:xfrm>
            <a:prstGeom prst="rect">
              <a:avLst/>
            </a:prstGeom>
          </p:spPr>
        </p:pic>
        <p:pic>
          <p:nvPicPr>
            <p:cNvPr id="13" name="Picture 5" descr="lavagna.png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751667"/>
              <a:ext cx="9144000" cy="2391833"/>
            </a:xfrm>
            <a:prstGeom prst="rect">
              <a:avLst/>
            </a:prstGeom>
          </p:spPr>
        </p:pic>
        <p:pic>
          <p:nvPicPr>
            <p:cNvPr id="14" name="Picture 6" descr="banda bianca_2.png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1241778"/>
              <a:ext cx="9143999" cy="2229555"/>
            </a:xfrm>
            <a:prstGeom prst="rect">
              <a:avLst/>
            </a:prstGeom>
          </p:spPr>
        </p:pic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485214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  <a:effectLst>
                  <a:outerShdw blurRad="50800" dist="63500" dir="2700000" algn="tl" rotWithShape="0">
                    <a:schemeClr val="bg1">
                      <a:lumMod val="75000"/>
                      <a:alpha val="86000"/>
                    </a:schemeClr>
                  </a:outerShdw>
                </a:effectLst>
              </a:defRPr>
            </a:lvl1pPr>
          </a:lstStyle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4008432"/>
            <a:ext cx="9144000" cy="1655762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3600" b="1" kern="1200" spc="-30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86000"/>
                    </a:prstClr>
                  </a:outerShdw>
                </a:effectLst>
                <a:latin typeface="Courier New" panose="02070309020205020404" pitchFamily="49" charset="0"/>
                <a:ea typeface="+mj-ea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 smtClean="0"/>
              <a:t>Fare clic per modificare lo stile del sottotitolo dello schema</a:t>
            </a:r>
            <a:endParaRPr lang="it-IT" dirty="0"/>
          </a:p>
        </p:txBody>
      </p:sp>
      <p:pic>
        <p:nvPicPr>
          <p:cNvPr id="10" name="Picture 2" descr="logo bianco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3611" y="5446642"/>
            <a:ext cx="1721702" cy="14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50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1066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6312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2719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050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lavagna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8" name="Picture 2" descr="logo bianc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3611" y="5446642"/>
            <a:ext cx="1721702" cy="141135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6000" b="1" kern="1200" spc="-30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86000"/>
                    </a:prstClr>
                  </a:outerShdw>
                </a:effectLst>
                <a:latin typeface="Courier New" panose="02070309020205020404" pitchFamily="49" charset="0"/>
                <a:ea typeface="+mj-ea"/>
                <a:cs typeface="Courier New" panose="02070309020205020404" pitchFamily="49" charset="0"/>
              </a:defRPr>
            </a:lvl1pPr>
          </a:lstStyle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800" b="1" kern="1200" spc="-30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86000"/>
                    </a:prstClr>
                  </a:outerShdw>
                </a:effectLst>
                <a:latin typeface="Courier New" panose="02070309020205020404" pitchFamily="49" charset="0"/>
                <a:ea typeface="+mj-ea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 smtClean="0"/>
              <a:t>Fare clic per modificare lo stile del sottotitolo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5907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2962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98759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684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00938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08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4109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5950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480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o 14"/>
          <p:cNvGrpSpPr/>
          <p:nvPr userDrawn="1"/>
        </p:nvGrpSpPr>
        <p:grpSpPr>
          <a:xfrm>
            <a:off x="0" y="-1"/>
            <a:ext cx="12192000" cy="6857999"/>
            <a:chOff x="0" y="0"/>
            <a:chExt cx="9144000" cy="5143500"/>
          </a:xfrm>
        </p:grpSpPr>
        <p:pic>
          <p:nvPicPr>
            <p:cNvPr id="12" name="Picture 1" descr="master chart.jpg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9144000" cy="2286000"/>
            </a:xfrm>
            <a:prstGeom prst="rect">
              <a:avLst/>
            </a:prstGeom>
          </p:spPr>
        </p:pic>
        <p:pic>
          <p:nvPicPr>
            <p:cNvPr id="13" name="Picture 5" descr="lavagna.png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751667"/>
              <a:ext cx="9144000" cy="2391833"/>
            </a:xfrm>
            <a:prstGeom prst="rect">
              <a:avLst/>
            </a:prstGeom>
          </p:spPr>
        </p:pic>
        <p:pic>
          <p:nvPicPr>
            <p:cNvPr id="14" name="Picture 6" descr="banda bianca_2.png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1241778"/>
              <a:ext cx="9143999" cy="2229555"/>
            </a:xfrm>
            <a:prstGeom prst="rect">
              <a:avLst/>
            </a:prstGeom>
          </p:spPr>
        </p:pic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485214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  <a:effectLst>
                  <a:outerShdw blurRad="50800" dist="63500" dir="2700000" algn="tl" rotWithShape="0">
                    <a:schemeClr val="bg1">
                      <a:lumMod val="75000"/>
                      <a:alpha val="86000"/>
                    </a:schemeClr>
                  </a:outerShdw>
                </a:effectLst>
              </a:defRPr>
            </a:lvl1pPr>
          </a:lstStyle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4008432"/>
            <a:ext cx="9144000" cy="1655762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3600" b="1" kern="1200" spc="-30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86000"/>
                    </a:prstClr>
                  </a:outerShdw>
                </a:effectLst>
                <a:latin typeface="Courier New" panose="02070309020205020404" pitchFamily="49" charset="0"/>
                <a:ea typeface="+mj-ea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 smtClean="0"/>
              <a:t>Fare clic per modificare lo stile del sottotitolo dello schema</a:t>
            </a:r>
            <a:endParaRPr lang="it-IT" dirty="0"/>
          </a:p>
        </p:txBody>
      </p:sp>
      <p:pic>
        <p:nvPicPr>
          <p:cNvPr id="10" name="Picture 2" descr="logo bianco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3611" y="5446642"/>
            <a:ext cx="1721702" cy="14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91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323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8547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5146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master chart.jp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20"/>
          </a:xfrm>
          <a:prstGeom prst="rect">
            <a:avLst/>
          </a:prstGeom>
        </p:spPr>
      </p:pic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pic>
        <p:nvPicPr>
          <p:cNvPr id="8" name="Picture 2" descr="logo bianco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3611" y="5446642"/>
            <a:ext cx="1721702" cy="14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-300">
          <a:solidFill>
            <a:schemeClr val="bg1"/>
          </a:solidFill>
          <a:effectLst>
            <a:outerShdw blurRad="50800" dist="63500" dir="2700000" algn="tl" rotWithShape="0">
              <a:prstClr val="black">
                <a:alpha val="86000"/>
              </a:prstClr>
            </a:outerShdw>
          </a:effectLst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 spc="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 spc="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 spc="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 spc="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 spc="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/>
          <p:cNvGrpSpPr/>
          <p:nvPr userDrawn="1"/>
        </p:nvGrpSpPr>
        <p:grpSpPr>
          <a:xfrm>
            <a:off x="-1" y="0"/>
            <a:ext cx="12195313" cy="6858000"/>
            <a:chOff x="0" y="0"/>
            <a:chExt cx="9144000" cy="5143500"/>
          </a:xfrm>
        </p:grpSpPr>
        <p:pic>
          <p:nvPicPr>
            <p:cNvPr id="6" name="Picture 1" descr="master chart.jpg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9144000" cy="2286000"/>
            </a:xfrm>
            <a:prstGeom prst="rect">
              <a:avLst/>
            </a:prstGeom>
          </p:spPr>
        </p:pic>
        <p:pic>
          <p:nvPicPr>
            <p:cNvPr id="9" name="Picture 5" descr="lavagna.png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751667"/>
              <a:ext cx="9144000" cy="2391833"/>
            </a:xfrm>
            <a:prstGeom prst="rect">
              <a:avLst/>
            </a:prstGeom>
          </p:spPr>
        </p:pic>
        <p:pic>
          <p:nvPicPr>
            <p:cNvPr id="10" name="Picture 6" descr="banda bianca_2.png"/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1241778"/>
              <a:ext cx="9143999" cy="2229555"/>
            </a:xfrm>
            <a:prstGeom prst="rect">
              <a:avLst/>
            </a:prstGeom>
          </p:spPr>
        </p:pic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pic>
        <p:nvPicPr>
          <p:cNvPr id="8" name="Picture 2" descr="logo bianco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3611" y="5446642"/>
            <a:ext cx="1721702" cy="14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43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-300">
          <a:solidFill>
            <a:schemeClr val="bg1"/>
          </a:solidFill>
          <a:effectLst>
            <a:outerShdw blurRad="50800" dist="63500" dir="2700000" algn="tl" rotWithShape="0">
              <a:prstClr val="black">
                <a:alpha val="86000"/>
              </a:prstClr>
            </a:outerShdw>
          </a:effectLst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 spc="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 spc="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 spc="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 spc="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 spc="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/>
          <p:cNvGrpSpPr/>
          <p:nvPr userDrawn="1"/>
        </p:nvGrpSpPr>
        <p:grpSpPr>
          <a:xfrm>
            <a:off x="-1" y="-1"/>
            <a:ext cx="12195313" cy="6857999"/>
            <a:chOff x="0" y="0"/>
            <a:chExt cx="9144000" cy="5143500"/>
          </a:xfrm>
        </p:grpSpPr>
        <p:pic>
          <p:nvPicPr>
            <p:cNvPr id="11" name="Picture 1" descr="master chart.jpg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9144000" cy="2286000"/>
            </a:xfrm>
            <a:prstGeom prst="rect">
              <a:avLst/>
            </a:prstGeom>
          </p:spPr>
        </p:pic>
        <p:pic>
          <p:nvPicPr>
            <p:cNvPr id="12" name="Picture 5" descr="lavagna.png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751667"/>
              <a:ext cx="9144000" cy="2391833"/>
            </a:xfrm>
            <a:prstGeom prst="rect">
              <a:avLst/>
            </a:prstGeom>
          </p:spPr>
        </p:pic>
        <p:pic>
          <p:nvPicPr>
            <p:cNvPr id="13" name="Picture 4" descr="master chart.jpg"/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19272" y1="50824" x2="37046" y2="58569"/>
                          <a14:foregroundMark x1="5228" y1="37276" x2="86866" y2="40910"/>
                          <a14:backgroundMark x1="5725" y1="18758" x2="81638" y2="10534"/>
                          <a14:backgroundMark x1="84866" y1="16336" x2="95047" y2="19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V="1">
              <a:off x="0" y="1340547"/>
              <a:ext cx="9144000" cy="3435995"/>
            </a:xfrm>
            <a:prstGeom prst="rect">
              <a:avLst/>
            </a:prstGeom>
            <a:effectLst>
              <a:outerShdw blurRad="50800" dist="38100" dir="5400000" sx="102000" sy="102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pic>
        <p:nvPicPr>
          <p:cNvPr id="8" name="Picture 2" descr="logo bianco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3611" y="5446642"/>
            <a:ext cx="1721702" cy="14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7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-300">
          <a:solidFill>
            <a:schemeClr val="bg1"/>
          </a:solidFill>
          <a:effectLst>
            <a:outerShdw blurRad="50800" dist="63500" dir="2700000" algn="tl" rotWithShape="0">
              <a:prstClr val="black">
                <a:alpha val="86000"/>
              </a:prstClr>
            </a:outerShdw>
          </a:effectLst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 spc="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 spc="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 spc="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 spc="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 spc="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 descr="master chart.jp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20"/>
          </a:xfrm>
          <a:prstGeom prst="rect">
            <a:avLst/>
          </a:prstGeom>
        </p:spPr>
      </p:pic>
      <p:grpSp>
        <p:nvGrpSpPr>
          <p:cNvPr id="7" name="Gruppo 6"/>
          <p:cNvGrpSpPr/>
          <p:nvPr userDrawn="1"/>
        </p:nvGrpSpPr>
        <p:grpSpPr>
          <a:xfrm>
            <a:off x="0" y="0"/>
            <a:ext cx="12192000" cy="6858000"/>
            <a:chOff x="0" y="0"/>
            <a:chExt cx="9144000" cy="5143500"/>
          </a:xfrm>
        </p:grpSpPr>
        <p:pic>
          <p:nvPicPr>
            <p:cNvPr id="8" name="Picture 2" descr="banda bianca_2.png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9" name="Picture 5" descr="master chart.jpg"/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794000"/>
              <a:ext cx="9144000" cy="2349440"/>
            </a:xfrm>
            <a:prstGeom prst="rect">
              <a:avLst/>
            </a:prstGeom>
          </p:spPr>
        </p:pic>
      </p:grpSp>
      <p:pic>
        <p:nvPicPr>
          <p:cNvPr id="10" name="Picture 2" descr="logo bianco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3611" y="5446642"/>
            <a:ext cx="1721702" cy="1411357"/>
          </a:xfrm>
          <a:prstGeom prst="rect">
            <a:avLst/>
          </a:prstGeom>
        </p:spPr>
      </p:pic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7700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000" b="1" kern="1200" spc="-300" dirty="0" smtClean="0">
          <a:solidFill>
            <a:schemeClr val="tx1"/>
          </a:solidFill>
          <a:effectLst>
            <a:outerShdw blurRad="50800" dist="63500" dir="2700000" algn="tl" rotWithShape="0">
              <a:schemeClr val="bg1">
                <a:lumMod val="85000"/>
                <a:alpha val="86000"/>
              </a:schemeClr>
            </a:outerShdw>
          </a:effectLst>
          <a:latin typeface="Courier New" panose="02070309020205020404" pitchFamily="49" charset="0"/>
          <a:ea typeface="+mj-ea"/>
          <a:cs typeface="Courier New" panose="020703090202050204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b="1" kern="1200" spc="0" smtClean="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b="1" kern="1200" spc="0" smtClean="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b="1" kern="1200" spc="0" smtClean="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b="1" kern="1200" spc="0" smtClean="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b="1" kern="1200" spc="0" smtClean="0">
          <a:solidFill>
            <a:schemeClr val="tx1"/>
          </a:solidFill>
          <a:latin typeface="Courier New" panose="02070309020205020404" pitchFamily="49" charset="0"/>
          <a:ea typeface="+mn-ea"/>
          <a:cs typeface="Courier New" panose="020703090202050204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emalacrida\Documents\_PERSONALE\Progetti\Irrigo\Documentazione\Pillola_Irrigo\simple.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blynk.cc/" TargetMode="External"/><Relationship Id="rId5" Type="http://schemas.openxmlformats.org/officeDocument/2006/relationships/hyperlink" Target="https://community.blynk.cc/t/automatic-scheduler-esp-01-with-4-time-input-widgets/10658" TargetMode="External"/><Relationship Id="rId4" Type="http://schemas.openxmlformats.org/officeDocument/2006/relationships/hyperlink" Target="https://community.blynk.cc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thingspeak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emalacrida\Documents\_PERSONALE\Progetti\Irrigo\Documentazione\Pillola_Irrigo\man_auto.c" TargetMode="External"/><Relationship Id="rId3" Type="http://schemas.openxmlformats.org/officeDocument/2006/relationships/hyperlink" Target="file:///C:\Users\emalacrida\Documents\_PERSONALE\Progetti\Irrigo\Documentazione\Pillola_Irrigo\Timer_ori.c" TargetMode="External"/><Relationship Id="rId7" Type="http://schemas.openxmlformats.org/officeDocument/2006/relationships/hyperlink" Target="file:///C:\Users\emalacrida\Documents\_PERSONALE\Progetti\Irrigo\Documentazione\Pillola_Irrigo\timer.c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emalacrida\Documents\_PERSONALE\Progetti\Irrigo\Documentazione\Pillola_Irrigo\ota.c" TargetMode="External"/><Relationship Id="rId5" Type="http://schemas.openxmlformats.org/officeDocument/2006/relationships/hyperlink" Target="file:///C:\Users\emalacrida\Documents\_PERSONALE\Progetti\Irrigo\Documentazione\Pillola_Irrigo\librerie.c" TargetMode="External"/><Relationship Id="rId4" Type="http://schemas.openxmlformats.org/officeDocument/2006/relationships/hyperlink" Target="file:///C:\Users\emalacrida\Documents\_PERSONALE\Progetti\Irrigo\Documentazione\Pillola_Irrigo\irrigo.c" TargetMode="External"/><Relationship Id="rId9" Type="http://schemas.openxmlformats.org/officeDocument/2006/relationships/hyperlink" Target="file:///C:\Users\emalacrida\Documents\_PERSONALE\Progetti\Irrigo\Documentazione\Pillola_Irrigo\auto_start_stop.c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enrico.malacrida@csbno.ne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odemcu.com/index_en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ESP8266" TargetMode="External"/><Relationship Id="rId4" Type="http://schemas.openxmlformats.org/officeDocument/2006/relationships/hyperlink" Target="https://nodemcu.readthedocs.io/en/maste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frightanic.com/iot/comparison-of-esp8266-nodemcu-development-boards/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871680" y="1297577"/>
            <a:ext cx="10667520" cy="3764555"/>
          </a:xfrm>
          <a:ln/>
        </p:spPr>
        <p:txBody>
          <a:bodyPr tIns="38808">
            <a:normAutofit fontScale="90000"/>
          </a:bodyPr>
          <a:lstStyle/>
          <a:p>
            <a:pPr algn="l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b="1" dirty="0" smtClean="0"/>
              <a:t/>
            </a:r>
            <a:br>
              <a:rPr lang="en-US" altLang="it-IT" b="1" dirty="0" smtClean="0"/>
            </a:br>
            <a:r>
              <a:rPr lang="en-US" altLang="it-IT" b="1" dirty="0" smtClean="0">
                <a:solidFill>
                  <a:schemeClr val="accent1"/>
                </a:solidFill>
              </a:rPr>
              <a:t>IRRIGO</a:t>
            </a:r>
            <a:r>
              <a:rPr lang="en-US" altLang="it-IT" dirty="0">
                <a:solidFill>
                  <a:schemeClr val="accent1"/>
                </a:solidFill>
              </a:rPr>
              <a:t/>
            </a:r>
            <a:br>
              <a:rPr lang="en-US" altLang="it-IT" dirty="0">
                <a:solidFill>
                  <a:schemeClr val="accent1"/>
                </a:solidFill>
              </a:rPr>
            </a:br>
            <a:r>
              <a:rPr lang="en-US" altLang="it-IT" sz="3600" dirty="0">
                <a:solidFill>
                  <a:schemeClr val="accent1"/>
                </a:solidFill>
              </a:rPr>
              <a:t/>
            </a:r>
            <a:br>
              <a:rPr lang="en-US" altLang="it-IT" sz="3600" dirty="0">
                <a:solidFill>
                  <a:schemeClr val="accent1"/>
                </a:solidFill>
              </a:rPr>
            </a:br>
            <a:r>
              <a:rPr lang="en-US" altLang="it-IT" sz="3600" dirty="0">
                <a:solidFill>
                  <a:schemeClr val="accent1"/>
                </a:solidFill>
              </a:rPr>
              <a:t>Il </a:t>
            </a:r>
            <a:r>
              <a:rPr lang="en-US" altLang="it-IT" sz="3600" dirty="0" err="1">
                <a:solidFill>
                  <a:schemeClr val="accent1"/>
                </a:solidFill>
              </a:rPr>
              <a:t>controllo</a:t>
            </a:r>
            <a:r>
              <a:rPr lang="en-US" altLang="it-IT" sz="3600" dirty="0">
                <a:solidFill>
                  <a:schemeClr val="accent1"/>
                </a:solidFill>
              </a:rPr>
              <a:t> del </a:t>
            </a:r>
            <a:r>
              <a:rPr lang="en-US" altLang="it-IT" sz="3600" dirty="0" err="1">
                <a:solidFill>
                  <a:schemeClr val="accent1"/>
                </a:solidFill>
              </a:rPr>
              <a:t>sistema</a:t>
            </a:r>
            <a:r>
              <a:rPr lang="en-US" altLang="it-IT" sz="3600" dirty="0">
                <a:solidFill>
                  <a:schemeClr val="accent1"/>
                </a:solidFill>
              </a:rPr>
              <a:t> di </a:t>
            </a:r>
            <a:r>
              <a:rPr lang="en-US" altLang="it-IT" sz="3600" dirty="0" err="1">
                <a:solidFill>
                  <a:schemeClr val="accent1"/>
                </a:solidFill>
              </a:rPr>
              <a:t>irrigazione</a:t>
            </a:r>
            <a:r>
              <a:rPr lang="en-US" altLang="it-IT" sz="3600" dirty="0">
                <a:solidFill>
                  <a:schemeClr val="accent1"/>
                </a:solidFill>
              </a:rPr>
              <a:t/>
            </a:r>
            <a:br>
              <a:rPr lang="en-US" altLang="it-IT" sz="3600" dirty="0">
                <a:solidFill>
                  <a:schemeClr val="accent1"/>
                </a:solidFill>
              </a:rPr>
            </a:br>
            <a:r>
              <a:rPr lang="en-US" altLang="it-IT" sz="2800" dirty="0" err="1">
                <a:solidFill>
                  <a:schemeClr val="accent1"/>
                </a:solidFill>
              </a:rPr>
              <a:t>IoT</a:t>
            </a:r>
            <a:r>
              <a:rPr lang="en-US" altLang="it-IT" sz="2800" dirty="0">
                <a:solidFill>
                  <a:schemeClr val="accent1"/>
                </a:solidFill>
              </a:rPr>
              <a:t> (Internet of Things)</a:t>
            </a:r>
            <a:r>
              <a:rPr lang="en-US" altLang="it-IT" sz="3600" dirty="0">
                <a:solidFill>
                  <a:schemeClr val="accent1"/>
                </a:solidFill>
              </a:rPr>
              <a:t/>
            </a:r>
            <a:br>
              <a:rPr lang="en-US" altLang="it-IT" sz="3600" dirty="0">
                <a:solidFill>
                  <a:schemeClr val="accent1"/>
                </a:solidFill>
              </a:rPr>
            </a:br>
            <a:r>
              <a:rPr lang="en-US" altLang="it-IT" sz="3600" dirty="0">
                <a:solidFill>
                  <a:schemeClr val="accent1"/>
                </a:solidFill>
              </a:rPr>
              <a:t/>
            </a:r>
            <a:br>
              <a:rPr lang="en-US" altLang="it-IT" sz="3600" dirty="0">
                <a:solidFill>
                  <a:schemeClr val="accent1"/>
                </a:solidFill>
              </a:rPr>
            </a:br>
            <a:r>
              <a:rPr lang="en-US" altLang="it-IT" sz="3600" dirty="0">
                <a:solidFill>
                  <a:schemeClr val="accent1"/>
                </a:solidFill>
              </a:rPr>
              <a:t/>
            </a:r>
            <a:br>
              <a:rPr lang="en-US" altLang="it-IT" sz="3600" dirty="0">
                <a:solidFill>
                  <a:schemeClr val="accent1"/>
                </a:solidFill>
              </a:rPr>
            </a:br>
            <a:r>
              <a:rPr lang="en-US" altLang="it-IT" sz="1800" dirty="0">
                <a:solidFill>
                  <a:schemeClr val="accent1"/>
                </a:solidFill>
              </a:rPr>
              <a:t>Enrico Malacrida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21" y="5585254"/>
            <a:ext cx="1800960" cy="783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9220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Relè shield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52801" y="1633132"/>
            <a:ext cx="10970880" cy="4526396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Moduli di 1/2/4/8 relè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Accoppiamento ottico tra pilotaggio e logica di comando. </a:t>
            </a:r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8443578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Foto centralina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9585" y="2158816"/>
            <a:ext cx="4940602" cy="3704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9321" y="2169358"/>
            <a:ext cx="4928246" cy="369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43748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Particolari costruttivi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260" y="4082830"/>
            <a:ext cx="3849158" cy="1960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0" y="4082829"/>
            <a:ext cx="3943915" cy="2011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1" y="1633132"/>
            <a:ext cx="3943914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58" y="1657615"/>
            <a:ext cx="3801423" cy="193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1153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Elettrovalvole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2" y="1604329"/>
            <a:ext cx="8325982" cy="4747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71480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Componenti SW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641" y="1604329"/>
            <a:ext cx="10970880" cy="4526396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IDE Arduino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Librerie per ESP8266.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Blynk: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Librerie per ESP8266 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App 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Thingspeak (tbd).</a:t>
            </a:r>
          </a:p>
        </p:txBody>
      </p:sp>
    </p:spTree>
    <p:extLst>
      <p:ext uri="{BB962C8B-B14F-4D97-AF65-F5344CB8AC3E}">
        <p14:creationId xmlns:p14="http://schemas.microsoft.com/office/powerpoint/2010/main" val="3538973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Blynk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641" y="1604329"/>
            <a:ext cx="10970880" cy="478850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Blynk è una piattaforma con apps Android e iOS per controllare Arduino, Raspberry Pi e simili attraverso Internet.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L'uso e gratuito e richiede una registrazione.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L'APP sviluppata è condivisibile con altri telefoni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La configurazione dell'APP è estremamente semplice.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Alcuni widget gratuiti, basso costo per aggiungerne. </a:t>
            </a:r>
          </a:p>
        </p:txBody>
      </p:sp>
    </p:spTree>
    <p:extLst>
      <p:ext uri="{BB962C8B-B14F-4D97-AF65-F5344CB8AC3E}">
        <p14:creationId xmlns:p14="http://schemas.microsoft.com/office/powerpoint/2010/main" val="41936954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Come lavora Blynk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641" y="1604329"/>
            <a:ext cx="10970880" cy="4526396"/>
          </a:xfrm>
          <a:ln/>
        </p:spPr>
        <p:txBody>
          <a:bodyPr tIns="24695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sz="2800" b="1" i="1"/>
              <a:t>Blynk App</a:t>
            </a:r>
            <a:r>
              <a:rPr lang="en-US" altLang="it-IT" sz="2800"/>
              <a:t> – consente di creare l'intefaccia del progetto utilizzando vari widgets.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sz="2800" b="1" i="1"/>
              <a:t>Blynk Server</a:t>
            </a:r>
            <a:r>
              <a:rPr lang="en-US" altLang="it-IT" sz="2800"/>
              <a:t> – responsabile di tutte le comunicazioni tra smartphone e l'hadware. Si può usare la Blynk Cloud o il proprio Blynk server. (open source, gestisce centinaia di devices e può essere residente su un  Raspberry Pi.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sz="2800" b="1" i="1"/>
              <a:t>Blynk Libraries</a:t>
            </a:r>
            <a:r>
              <a:rPr lang="en-US" altLang="it-IT" sz="2800"/>
              <a:t> – per le varie piattaforme HW. Consentono la comunicazione con ll server e processano tutti i comandi entranti e uscenti.</a:t>
            </a:r>
          </a:p>
        </p:txBody>
      </p:sp>
    </p:spTree>
    <p:extLst>
      <p:ext uri="{BB962C8B-B14F-4D97-AF65-F5344CB8AC3E}">
        <p14:creationId xmlns:p14="http://schemas.microsoft.com/office/powerpoint/2010/main" val="38853075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07" y="1517836"/>
            <a:ext cx="8737448" cy="4895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459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Perchè Blynk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641" y="1604329"/>
            <a:ext cx="10970880" cy="4526396"/>
          </a:xfrm>
          <a:ln/>
        </p:spPr>
        <p:txBody>
          <a:bodyPr tIns="24695">
            <a:normAutofit fontScale="92500"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sz="2800"/>
              <a:t>Set di Widgets di facile uso.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sz="2800"/>
              <a:t>Manipolazione diretta di pin senza bisogno di scrivere codice.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sz="2800"/>
              <a:t>Facile integrazione e sviluppo di nuove funzionalità usando "virtual pins".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sz="2800"/>
              <a:t>Monitoraggio di dati storici con History Graph widget.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sz="2800"/>
              <a:t>Comunicazione Device-to-Device con Bridge Widget.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sz="2800"/>
              <a:t>Invio di  emails, tweets, push notifications, etc.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sz="2800"/>
              <a:t>… in continuo sviluppo.</a:t>
            </a:r>
          </a:p>
        </p:txBody>
      </p:sp>
    </p:spTree>
    <p:extLst>
      <p:ext uri="{BB962C8B-B14F-4D97-AF65-F5344CB8AC3E}">
        <p14:creationId xmlns:p14="http://schemas.microsoft.com/office/powerpoint/2010/main" val="28067281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Perchè Blynk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641" y="1604329"/>
            <a:ext cx="10970880" cy="4526396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Un esempio: </a:t>
            </a:r>
            <a:r>
              <a:rPr lang="en-US" altLang="it-IT" u="sng">
                <a:solidFill>
                  <a:srgbClr val="FF6600"/>
                </a:solidFill>
                <a:hlinkClick r:id="rId3"/>
              </a:rPr>
              <a:t>Accendere e spegnere LED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Possibilità di installarsi il proprio server.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Diversi esempi di utilizzo disponibili </a:t>
            </a:r>
            <a:r>
              <a:rPr lang="en-US" altLang="it-IT" u="sng">
                <a:solidFill>
                  <a:srgbClr val="FF6600"/>
                </a:solidFill>
                <a:hlinkClick r:id="rId4"/>
              </a:rPr>
              <a:t>in rete</a:t>
            </a:r>
            <a:r>
              <a:rPr lang="en-US" altLang="it-IT"/>
              <a:t>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Sketch di partenza: </a:t>
            </a:r>
            <a:r>
              <a:rPr lang="en-US" altLang="it-IT" u="sng">
                <a:solidFill>
                  <a:srgbClr val="FF6600"/>
                </a:solidFill>
                <a:hlinkClick r:id="rId5"/>
              </a:rPr>
              <a:t>Timer</a:t>
            </a:r>
            <a:r>
              <a:rPr lang="en-US" altLang="it-IT" u="sng">
                <a:solidFill>
                  <a:srgbClr val="FF6600"/>
                </a:solidFill>
              </a:rPr>
              <a:t> Sito</a:t>
            </a:r>
          </a:p>
          <a:p>
            <a:pPr marL="0" indent="107950"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it-IT" u="sng">
              <a:solidFill>
                <a:srgbClr val="FF6600"/>
              </a:solidFill>
            </a:endParaRP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Il sito con la documentazione:</a:t>
            </a:r>
            <a:r>
              <a:rPr lang="en-US" altLang="it-IT" u="sng">
                <a:solidFill>
                  <a:srgbClr val="FF6600"/>
                </a:solidFill>
              </a:rPr>
              <a:t/>
            </a:r>
            <a:br>
              <a:rPr lang="en-US" altLang="it-IT" u="sng">
                <a:solidFill>
                  <a:srgbClr val="FF6600"/>
                </a:solidFill>
              </a:rPr>
            </a:br>
            <a:r>
              <a:rPr lang="en-US" altLang="it-IT" u="sng">
                <a:solidFill>
                  <a:srgbClr val="FF6600"/>
                </a:solidFill>
                <a:hlinkClick r:id="rId6"/>
              </a:rPr>
              <a:t>http://docs.blynk.cc/</a:t>
            </a:r>
          </a:p>
        </p:txBody>
      </p:sp>
    </p:spTree>
    <p:extLst>
      <p:ext uri="{BB962C8B-B14F-4D97-AF65-F5344CB8AC3E}">
        <p14:creationId xmlns:p14="http://schemas.microsoft.com/office/powerpoint/2010/main" val="1206209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Vincoli di progetto (funzionali)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66401" y="1433384"/>
            <a:ext cx="10970880" cy="4824074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 err="1"/>
              <a:t>Possibilità</a:t>
            </a:r>
            <a:r>
              <a:rPr lang="en-US" altLang="it-IT" dirty="0"/>
              <a:t> di </a:t>
            </a:r>
            <a:r>
              <a:rPr lang="en-US" altLang="it-IT" dirty="0" err="1"/>
              <a:t>comandare</a:t>
            </a:r>
            <a:r>
              <a:rPr lang="en-US" altLang="it-IT" dirty="0"/>
              <a:t> 3 (4) </a:t>
            </a:r>
            <a:r>
              <a:rPr lang="en-US" altLang="it-IT" dirty="0" err="1"/>
              <a:t>circuiti</a:t>
            </a:r>
            <a:r>
              <a:rPr lang="en-US" altLang="it-IT" dirty="0"/>
              <a:t> </a:t>
            </a:r>
            <a:r>
              <a:rPr lang="en-US" altLang="it-IT" dirty="0" err="1"/>
              <a:t>indipendenti</a:t>
            </a:r>
            <a:r>
              <a:rPr lang="en-US" altLang="it-IT" dirty="0"/>
              <a:t>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 err="1"/>
              <a:t>Programmazione</a:t>
            </a:r>
            <a:r>
              <a:rPr lang="en-US" altLang="it-IT" dirty="0"/>
              <a:t> </a:t>
            </a:r>
            <a:r>
              <a:rPr lang="en-US" altLang="it-IT" dirty="0" err="1"/>
              <a:t>automatica</a:t>
            </a:r>
            <a:r>
              <a:rPr lang="en-US" altLang="it-IT" dirty="0"/>
              <a:t> </a:t>
            </a:r>
            <a:r>
              <a:rPr lang="en-US" altLang="it-IT" dirty="0" err="1"/>
              <a:t>giornaliera</a:t>
            </a:r>
            <a:r>
              <a:rPr lang="en-US" altLang="it-IT" dirty="0"/>
              <a:t> di 2 </a:t>
            </a:r>
            <a:r>
              <a:rPr lang="en-US" altLang="it-IT" dirty="0" err="1"/>
              <a:t>intervalli</a:t>
            </a:r>
            <a:r>
              <a:rPr lang="en-US" altLang="it-IT" dirty="0"/>
              <a:t> per </a:t>
            </a:r>
            <a:r>
              <a:rPr lang="en-US" altLang="it-IT" dirty="0" err="1"/>
              <a:t>ciascun</a:t>
            </a:r>
            <a:r>
              <a:rPr lang="en-US" altLang="it-IT" dirty="0"/>
              <a:t> </a:t>
            </a:r>
            <a:r>
              <a:rPr lang="en-US" altLang="it-IT" dirty="0" err="1"/>
              <a:t>circuito</a:t>
            </a:r>
            <a:r>
              <a:rPr lang="en-US" altLang="it-IT" dirty="0"/>
              <a:t>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 err="1"/>
              <a:t>Possibilità</a:t>
            </a:r>
            <a:r>
              <a:rPr lang="en-US" altLang="it-IT" dirty="0"/>
              <a:t> di </a:t>
            </a:r>
            <a:r>
              <a:rPr lang="en-US" altLang="it-IT" dirty="0" err="1"/>
              <a:t>definire</a:t>
            </a:r>
            <a:r>
              <a:rPr lang="en-US" altLang="it-IT" dirty="0"/>
              <a:t> per </a:t>
            </a:r>
            <a:r>
              <a:rPr lang="en-US" altLang="it-IT" dirty="0" err="1"/>
              <a:t>ogni</a:t>
            </a:r>
            <a:r>
              <a:rPr lang="en-US" altLang="it-IT" dirty="0"/>
              <a:t> </a:t>
            </a:r>
            <a:r>
              <a:rPr lang="en-US" altLang="it-IT" dirty="0" err="1"/>
              <a:t>intervallo</a:t>
            </a:r>
            <a:r>
              <a:rPr lang="en-US" altLang="it-IT" dirty="0"/>
              <a:t> </a:t>
            </a:r>
            <a:r>
              <a:rPr lang="en-US" altLang="it-IT" dirty="0" err="1"/>
              <a:t>ora</a:t>
            </a:r>
            <a:r>
              <a:rPr lang="en-US" altLang="it-IT" dirty="0"/>
              <a:t> di </a:t>
            </a:r>
            <a:r>
              <a:rPr lang="en-US" altLang="it-IT" dirty="0" err="1"/>
              <a:t>inizio</a:t>
            </a:r>
            <a:r>
              <a:rPr lang="en-US" altLang="it-IT" dirty="0"/>
              <a:t> e fine.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 err="1"/>
              <a:t>Attivazione</a:t>
            </a:r>
            <a:r>
              <a:rPr lang="en-US" altLang="it-IT" dirty="0"/>
              <a:t>/</a:t>
            </a:r>
            <a:r>
              <a:rPr lang="en-US" altLang="it-IT" dirty="0" err="1"/>
              <a:t>disattivazione</a:t>
            </a:r>
            <a:r>
              <a:rPr lang="en-US" altLang="it-IT" dirty="0"/>
              <a:t> </a:t>
            </a:r>
            <a:r>
              <a:rPr lang="en-US" altLang="it-IT" dirty="0" err="1"/>
              <a:t>manuale</a:t>
            </a:r>
            <a:r>
              <a:rPr lang="en-US" altLang="it-IT" dirty="0"/>
              <a:t> </a:t>
            </a:r>
            <a:r>
              <a:rPr lang="en-US" altLang="it-IT" dirty="0" err="1"/>
              <a:t>dei</a:t>
            </a:r>
            <a:r>
              <a:rPr lang="en-US" altLang="it-IT" dirty="0"/>
              <a:t> </a:t>
            </a:r>
            <a:r>
              <a:rPr lang="en-US" altLang="it-IT" dirty="0" err="1"/>
              <a:t>singoli</a:t>
            </a:r>
            <a:r>
              <a:rPr lang="en-US" altLang="it-IT" dirty="0"/>
              <a:t> </a:t>
            </a:r>
            <a:r>
              <a:rPr lang="en-US" altLang="it-IT" dirty="0" err="1"/>
              <a:t>circuiti</a:t>
            </a:r>
            <a:r>
              <a:rPr lang="en-US" altLang="it-IT" dirty="0"/>
              <a:t>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 err="1"/>
              <a:t>Attivazione</a:t>
            </a:r>
            <a:r>
              <a:rPr lang="en-US" altLang="it-IT" dirty="0"/>
              <a:t> di un solo </a:t>
            </a:r>
            <a:r>
              <a:rPr lang="en-US" altLang="it-IT" dirty="0" err="1"/>
              <a:t>circuito</a:t>
            </a:r>
            <a:r>
              <a:rPr lang="en-US" altLang="it-IT" dirty="0"/>
              <a:t> </a:t>
            </a:r>
            <a:r>
              <a:rPr lang="en-US" altLang="it-IT" dirty="0" err="1"/>
              <a:t>alla</a:t>
            </a:r>
            <a:r>
              <a:rPr lang="en-US" altLang="it-IT" dirty="0"/>
              <a:t> </a:t>
            </a:r>
            <a:r>
              <a:rPr lang="en-US" altLang="it-IT" dirty="0" err="1"/>
              <a:t>volta</a:t>
            </a:r>
            <a:r>
              <a:rPr lang="en-US" altLang="it-IT" dirty="0"/>
              <a:t> (?).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 err="1"/>
              <a:t>Storico</a:t>
            </a:r>
            <a:r>
              <a:rPr lang="en-US" altLang="it-IT" dirty="0"/>
              <a:t> </a:t>
            </a:r>
            <a:r>
              <a:rPr lang="en-US" altLang="it-IT" dirty="0" err="1"/>
              <a:t>degli</a:t>
            </a:r>
            <a:r>
              <a:rPr lang="en-US" altLang="it-IT" dirty="0"/>
              <a:t> </a:t>
            </a:r>
            <a:r>
              <a:rPr lang="en-US" altLang="it-IT" dirty="0" err="1"/>
              <a:t>eventi</a:t>
            </a:r>
            <a:r>
              <a:rPr lang="en-US" alt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35817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Virtual Pins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66401" y="1470454"/>
            <a:ext cx="10970880" cy="4897895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/>
              <a:t>I Virtual Pins </a:t>
            </a:r>
            <a:r>
              <a:rPr lang="en-US" altLang="it-IT" dirty="0" err="1"/>
              <a:t>consentono</a:t>
            </a:r>
            <a:r>
              <a:rPr lang="en-US" altLang="it-IT" dirty="0"/>
              <a:t> di </a:t>
            </a:r>
            <a:r>
              <a:rPr lang="en-US" altLang="it-IT" dirty="0" err="1"/>
              <a:t>inviare</a:t>
            </a:r>
            <a:r>
              <a:rPr lang="en-US" altLang="it-IT" dirty="0"/>
              <a:t> </a:t>
            </a:r>
            <a:r>
              <a:rPr lang="en-US" altLang="it-IT" dirty="0" err="1"/>
              <a:t>qualsiasi</a:t>
            </a:r>
            <a:r>
              <a:rPr lang="en-US" altLang="it-IT" dirty="0"/>
              <a:t> </a:t>
            </a:r>
            <a:r>
              <a:rPr lang="en-US" altLang="it-IT" dirty="0" err="1"/>
              <a:t>dato</a:t>
            </a:r>
            <a:r>
              <a:rPr lang="en-US" altLang="it-IT" dirty="0"/>
              <a:t> dal </a:t>
            </a:r>
            <a:r>
              <a:rPr lang="en-US" altLang="it-IT" dirty="0" err="1"/>
              <a:t>vostro</a:t>
            </a:r>
            <a:r>
              <a:rPr lang="en-US" altLang="it-IT" dirty="0"/>
              <a:t> controller </a:t>
            </a:r>
            <a:r>
              <a:rPr lang="en-US" altLang="it-IT" dirty="0" err="1"/>
              <a:t>all'APP</a:t>
            </a:r>
            <a:r>
              <a:rPr lang="en-US" altLang="it-IT" dirty="0"/>
              <a:t> e </a:t>
            </a:r>
            <a:r>
              <a:rPr lang="en-US" altLang="it-IT" dirty="0" err="1"/>
              <a:t>viceversa</a:t>
            </a:r>
            <a:r>
              <a:rPr lang="en-US" altLang="it-IT" dirty="0"/>
              <a:t>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/>
              <a:t>Con Virtual Pins è </a:t>
            </a:r>
            <a:r>
              <a:rPr lang="en-US" altLang="it-IT" dirty="0" err="1"/>
              <a:t>possibile</a:t>
            </a:r>
            <a:r>
              <a:rPr lang="en-US" altLang="it-IT" dirty="0"/>
              <a:t> </a:t>
            </a:r>
            <a:r>
              <a:rPr lang="en-US" altLang="it-IT" dirty="0" err="1"/>
              <a:t>invare</a:t>
            </a:r>
            <a:r>
              <a:rPr lang="en-US" altLang="it-IT" dirty="0"/>
              <a:t> </a:t>
            </a:r>
            <a:r>
              <a:rPr lang="en-US" altLang="it-IT" dirty="0" err="1"/>
              <a:t>qualche</a:t>
            </a:r>
            <a:r>
              <a:rPr lang="en-US" altLang="it-IT" dirty="0"/>
              <a:t> </a:t>
            </a:r>
            <a:r>
              <a:rPr lang="en-US" altLang="it-IT" dirty="0" err="1"/>
              <a:t>cosa</a:t>
            </a:r>
            <a:r>
              <a:rPr lang="en-US" altLang="it-IT" dirty="0"/>
              <a:t> </a:t>
            </a:r>
            <a:r>
              <a:rPr lang="en-US" altLang="it-IT" dirty="0" err="1"/>
              <a:t>dalla</a:t>
            </a:r>
            <a:r>
              <a:rPr lang="en-US" altLang="it-IT" dirty="0"/>
              <a:t> APP, </a:t>
            </a:r>
            <a:r>
              <a:rPr lang="en-US" altLang="it-IT" dirty="0" err="1"/>
              <a:t>processarla</a:t>
            </a:r>
            <a:r>
              <a:rPr lang="en-US" altLang="it-IT" dirty="0"/>
              <a:t> </a:t>
            </a:r>
            <a:r>
              <a:rPr lang="en-US" altLang="it-IT" dirty="0" err="1"/>
              <a:t>sul</a:t>
            </a:r>
            <a:r>
              <a:rPr lang="en-US" altLang="it-IT" dirty="0"/>
              <a:t> controller e </a:t>
            </a:r>
            <a:r>
              <a:rPr lang="en-US" altLang="it-IT" dirty="0" err="1"/>
              <a:t>quindi</a:t>
            </a:r>
            <a:r>
              <a:rPr lang="en-US" altLang="it-IT" dirty="0"/>
              <a:t> </a:t>
            </a:r>
            <a:r>
              <a:rPr lang="en-US" altLang="it-IT" dirty="0" err="1"/>
              <a:t>ricevere</a:t>
            </a:r>
            <a:r>
              <a:rPr lang="en-US" altLang="it-IT" dirty="0"/>
              <a:t> la </a:t>
            </a:r>
            <a:r>
              <a:rPr lang="en-US" altLang="it-IT" dirty="0" err="1"/>
              <a:t>risposta</a:t>
            </a:r>
            <a:r>
              <a:rPr lang="en-US" altLang="it-IT" dirty="0"/>
              <a:t> </a:t>
            </a:r>
            <a:r>
              <a:rPr lang="en-US" altLang="it-IT" dirty="0" err="1"/>
              <a:t>sul</a:t>
            </a:r>
            <a:r>
              <a:rPr lang="en-US" altLang="it-IT" dirty="0"/>
              <a:t> </a:t>
            </a:r>
            <a:r>
              <a:rPr lang="en-US" altLang="it-IT" dirty="0" err="1"/>
              <a:t>telefono</a:t>
            </a:r>
            <a:r>
              <a:rPr lang="en-US" altLang="it-IT" dirty="0"/>
              <a:t>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/>
              <a:t>Si </a:t>
            </a:r>
            <a:r>
              <a:rPr lang="en-US" altLang="it-IT" dirty="0" err="1"/>
              <a:t>possono</a:t>
            </a:r>
            <a:r>
              <a:rPr lang="en-US" altLang="it-IT" dirty="0"/>
              <a:t> </a:t>
            </a:r>
            <a:r>
              <a:rPr lang="en-US" altLang="it-IT" dirty="0" err="1"/>
              <a:t>triggerare</a:t>
            </a:r>
            <a:r>
              <a:rPr lang="en-US" altLang="it-IT" dirty="0"/>
              <a:t> </a:t>
            </a:r>
            <a:r>
              <a:rPr lang="en-US" altLang="it-IT" dirty="0" err="1"/>
              <a:t>funzioni</a:t>
            </a:r>
            <a:r>
              <a:rPr lang="en-US" altLang="it-IT" dirty="0"/>
              <a:t>, </a:t>
            </a:r>
            <a:r>
              <a:rPr lang="en-US" altLang="it-IT" dirty="0" err="1"/>
              <a:t>leggere</a:t>
            </a:r>
            <a:r>
              <a:rPr lang="en-US" altLang="it-IT" dirty="0"/>
              <a:t> I2C devices, </a:t>
            </a:r>
            <a:r>
              <a:rPr lang="en-US" altLang="it-IT" dirty="0" err="1"/>
              <a:t>convertire</a:t>
            </a:r>
            <a:r>
              <a:rPr lang="en-US" altLang="it-IT" dirty="0"/>
              <a:t> </a:t>
            </a:r>
            <a:r>
              <a:rPr lang="en-US" altLang="it-IT" dirty="0" err="1"/>
              <a:t>valori</a:t>
            </a:r>
            <a:r>
              <a:rPr lang="en-US" altLang="it-IT" dirty="0"/>
              <a:t>, </a:t>
            </a:r>
            <a:r>
              <a:rPr lang="en-US" altLang="it-IT" dirty="0" err="1"/>
              <a:t>controllare</a:t>
            </a:r>
            <a:r>
              <a:rPr lang="en-US" altLang="it-IT" dirty="0"/>
              <a:t> servo and </a:t>
            </a:r>
            <a:r>
              <a:rPr lang="en-US" altLang="it-IT" dirty="0" err="1"/>
              <a:t>motori</a:t>
            </a:r>
            <a:r>
              <a:rPr lang="en-US" altLang="it-IT" dirty="0"/>
              <a:t> DC etc.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/>
              <a:t>Virtual Pins </a:t>
            </a:r>
            <a:r>
              <a:rPr lang="en-US" altLang="it-IT" dirty="0" err="1"/>
              <a:t>possono</a:t>
            </a:r>
            <a:r>
              <a:rPr lang="en-US" altLang="it-IT" dirty="0"/>
              <a:t> </a:t>
            </a:r>
            <a:r>
              <a:rPr lang="en-US" altLang="it-IT" dirty="0" err="1"/>
              <a:t>essere</a:t>
            </a:r>
            <a:r>
              <a:rPr lang="en-US" altLang="it-IT" dirty="0"/>
              <a:t> </a:t>
            </a:r>
            <a:r>
              <a:rPr lang="en-US" altLang="it-IT" dirty="0" err="1"/>
              <a:t>usati</a:t>
            </a:r>
            <a:r>
              <a:rPr lang="en-US" altLang="it-IT" dirty="0"/>
              <a:t> per </a:t>
            </a:r>
            <a:r>
              <a:rPr lang="en-US" altLang="it-IT" dirty="0" err="1"/>
              <a:t>interfaciare</a:t>
            </a:r>
            <a:r>
              <a:rPr lang="en-US" altLang="it-IT" dirty="0"/>
              <a:t> </a:t>
            </a:r>
            <a:r>
              <a:rPr lang="en-US" altLang="it-IT" dirty="0" err="1"/>
              <a:t>librerie</a:t>
            </a:r>
            <a:r>
              <a:rPr lang="en-US" altLang="it-IT" dirty="0"/>
              <a:t> </a:t>
            </a:r>
            <a:r>
              <a:rPr lang="en-US" altLang="it-IT" dirty="0" err="1"/>
              <a:t>esterne</a:t>
            </a:r>
            <a:r>
              <a:rPr lang="en-US" altLang="it-IT" dirty="0"/>
              <a:t> (Servo, LCD  </a:t>
            </a:r>
            <a:r>
              <a:rPr lang="en-US" altLang="it-IT" dirty="0" err="1"/>
              <a:t>altre</a:t>
            </a:r>
            <a:r>
              <a:rPr lang="en-US" altLang="it-IT" dirty="0"/>
              <a:t>) e </a:t>
            </a:r>
            <a:r>
              <a:rPr lang="en-US" altLang="it-IT" dirty="0" err="1"/>
              <a:t>implementare</a:t>
            </a:r>
            <a:r>
              <a:rPr lang="en-US" altLang="it-IT" dirty="0"/>
              <a:t> </a:t>
            </a:r>
            <a:r>
              <a:rPr lang="en-US" altLang="it-IT" dirty="0" err="1"/>
              <a:t>funzionalità</a:t>
            </a:r>
            <a:r>
              <a:rPr lang="en-US" altLang="it-IT" dirty="0"/>
              <a:t> custom.</a:t>
            </a:r>
          </a:p>
        </p:txBody>
      </p:sp>
    </p:spTree>
    <p:extLst>
      <p:ext uri="{BB962C8B-B14F-4D97-AF65-F5344CB8AC3E}">
        <p14:creationId xmlns:p14="http://schemas.microsoft.com/office/powerpoint/2010/main" val="21248224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Thingspeak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641" y="1604329"/>
            <a:ext cx="10970880" cy="4526396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 "ThingSpeak is an open source Internet of Things (IoT) application and API to store and retrieve data from things using the HTTP protocol over the Internet or via a Local Area Network. ThingSpeak enables the creation of sensor logging applications, location tracking applications, and a social network of things with status updates"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u="sng">
                <a:solidFill>
                  <a:srgbClr val="FF6600"/>
                </a:solidFill>
                <a:hlinkClick r:id="rId3"/>
              </a:rPr>
              <a:t>http://thingspeak.com/</a:t>
            </a:r>
          </a:p>
        </p:txBody>
      </p:sp>
    </p:spTree>
    <p:extLst>
      <p:ext uri="{BB962C8B-B14F-4D97-AF65-F5344CB8AC3E}">
        <p14:creationId xmlns:p14="http://schemas.microsoft.com/office/powerpoint/2010/main" val="35862667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Interfaccia APP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397" y="1457821"/>
            <a:ext cx="3195354" cy="5066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7528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APP – Widget: Button e Time Input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81" y="1633132"/>
            <a:ext cx="3482880" cy="464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612" y="1634572"/>
            <a:ext cx="3482880" cy="46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2065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APP – Widget: RTC e Notification 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80" y="1633132"/>
            <a:ext cx="3394560" cy="4526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423" y="1687859"/>
            <a:ext cx="3352320" cy="4471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73112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APP – Widget: Terminal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41" y="1633132"/>
            <a:ext cx="3394560" cy="4526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5157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Codice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641" y="1604329"/>
            <a:ext cx="10970880" cy="4526396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Codice originale (</a:t>
            </a:r>
            <a:r>
              <a:rPr lang="en-US" altLang="it-IT">
                <a:hlinkClick r:id="rId3"/>
              </a:rPr>
              <a:t> timer.ino</a:t>
            </a:r>
            <a:r>
              <a:rPr lang="en-US" altLang="it-IT"/>
              <a:t>)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Sorgente ( </a:t>
            </a:r>
            <a:r>
              <a:rPr lang="en-US" altLang="it-IT" u="sng">
                <a:solidFill>
                  <a:srgbClr val="FF6600"/>
                </a:solidFill>
                <a:hlinkClick r:id="rId4"/>
              </a:rPr>
              <a:t>irrigo.ino</a:t>
            </a:r>
            <a:r>
              <a:rPr lang="en-US" altLang="it-IT" u="sng">
                <a:solidFill>
                  <a:srgbClr val="FF6600"/>
                </a:solidFill>
              </a:rPr>
              <a:t> </a:t>
            </a:r>
            <a:r>
              <a:rPr lang="en-US" altLang="it-IT"/>
              <a:t>) 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Funzioni </a:t>
            </a:r>
            <a:r>
              <a:rPr lang="en-US" altLang="it-IT" u="sng">
                <a:solidFill>
                  <a:srgbClr val="FF6600"/>
                </a:solidFill>
                <a:hlinkClick r:id="rId5"/>
              </a:rPr>
              <a:t>Liberie e Connessione WiFi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Funzionalità </a:t>
            </a:r>
            <a:r>
              <a:rPr lang="en-US" altLang="it-IT" u="sng">
                <a:solidFill>
                  <a:srgbClr val="FF6600"/>
                </a:solidFill>
                <a:hlinkClick r:id="rId6"/>
              </a:rPr>
              <a:t>OTA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Funzioni di </a:t>
            </a:r>
            <a:r>
              <a:rPr lang="en-US" altLang="it-IT" u="sng">
                <a:solidFill>
                  <a:srgbClr val="FF6600"/>
                </a:solidFill>
                <a:hlinkClick r:id="rId7"/>
              </a:rPr>
              <a:t>Timer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Funzionamento </a:t>
            </a:r>
            <a:r>
              <a:rPr lang="en-US" altLang="it-IT" u="sng">
                <a:solidFill>
                  <a:srgbClr val="FF6600"/>
                </a:solidFill>
                <a:hlinkClick r:id="rId8"/>
              </a:rPr>
              <a:t>Manual/Auto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Programmazione </a:t>
            </a:r>
            <a:r>
              <a:rPr lang="en-US" altLang="it-IT" u="sng">
                <a:solidFill>
                  <a:srgbClr val="FF6600"/>
                </a:solidFill>
                <a:hlinkClick r:id="rId9"/>
              </a:rPr>
              <a:t>Auto start/stop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98746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Codice – da completare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641" y="1604329"/>
            <a:ext cx="10970880" cy="4526396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Sistema di log eventi (thingspeak, blynk terminal, History graf....)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Notifica eventi (twitter, email, telefono ...)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Sincronizzazione alla partenza</a:t>
            </a:r>
          </a:p>
        </p:txBody>
      </p:sp>
    </p:spTree>
    <p:extLst>
      <p:ext uri="{BB962C8B-B14F-4D97-AF65-F5344CB8AC3E}">
        <p14:creationId xmlns:p14="http://schemas.microsoft.com/office/powerpoint/2010/main" val="3242843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Costi componenti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641" y="1604329"/>
            <a:ext cx="10970880" cy="4526396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/>
              <a:t>Node MCU 4/8€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 err="1"/>
              <a:t>Relè</a:t>
            </a:r>
            <a:r>
              <a:rPr lang="en-US" altLang="it-IT" dirty="0"/>
              <a:t> 5€ 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 err="1"/>
              <a:t>Alimentatore</a:t>
            </a:r>
            <a:r>
              <a:rPr lang="en-US" altLang="it-IT" dirty="0"/>
              <a:t> </a:t>
            </a:r>
            <a:r>
              <a:rPr lang="en-US" altLang="it-IT" dirty="0" smtClean="0"/>
              <a:t>USB 4</a:t>
            </a:r>
            <a:r>
              <a:rPr lang="en-US" altLang="it-IT" dirty="0"/>
              <a:t>€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 err="1"/>
              <a:t>Trasformatore</a:t>
            </a:r>
            <a:r>
              <a:rPr lang="en-US" altLang="it-IT" dirty="0"/>
              <a:t> 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/>
              <a:t>LED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 err="1"/>
              <a:t>Elettrovalvola</a:t>
            </a:r>
            <a:r>
              <a:rPr lang="en-US" altLang="it-IT" dirty="0"/>
              <a:t> 10€ x 3</a:t>
            </a:r>
          </a:p>
        </p:txBody>
      </p:sp>
    </p:spTree>
    <p:extLst>
      <p:ext uri="{BB962C8B-B14F-4D97-AF65-F5344CB8AC3E}">
        <p14:creationId xmlns:p14="http://schemas.microsoft.com/office/powerpoint/2010/main" val="13214188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Riferimenti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641" y="1604329"/>
            <a:ext cx="10970880" cy="4526396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 smtClean="0">
                <a:hlinkClick r:id="rId3"/>
              </a:rPr>
              <a:t>enrico.malacrida@csbno.net</a:t>
            </a:r>
            <a:endParaRPr lang="en-US" altLang="it-IT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220203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 err="1"/>
              <a:t>Vincoli</a:t>
            </a:r>
            <a:r>
              <a:rPr lang="en-US" altLang="it-IT" dirty="0"/>
              <a:t> di </a:t>
            </a:r>
            <a:r>
              <a:rPr lang="en-US" altLang="it-IT" dirty="0" err="1"/>
              <a:t>progetto</a:t>
            </a:r>
            <a:r>
              <a:rPr lang="en-US" altLang="it-IT" dirty="0"/>
              <a:t> (</a:t>
            </a:r>
            <a:r>
              <a:rPr lang="en-US" altLang="it-IT" dirty="0" err="1"/>
              <a:t>tecnologia</a:t>
            </a:r>
            <a:r>
              <a:rPr lang="en-US" altLang="it-IT" dirty="0"/>
              <a:t>)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641" y="1604329"/>
            <a:ext cx="10970880" cy="4526396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 err="1"/>
              <a:t>Operabilità</a:t>
            </a:r>
            <a:r>
              <a:rPr lang="en-US" altLang="it-IT" dirty="0"/>
              <a:t> </a:t>
            </a:r>
            <a:r>
              <a:rPr lang="en-US" altLang="it-IT" dirty="0" err="1"/>
              <a:t>attraverso</a:t>
            </a:r>
            <a:r>
              <a:rPr lang="en-US" altLang="it-IT" dirty="0"/>
              <a:t> internet.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 err="1"/>
              <a:t>Settaggi</a:t>
            </a:r>
            <a:r>
              <a:rPr lang="en-US" altLang="it-IT" dirty="0"/>
              <a:t> e </a:t>
            </a:r>
            <a:r>
              <a:rPr lang="en-US" altLang="it-IT" dirty="0" err="1"/>
              <a:t>controlli</a:t>
            </a:r>
            <a:r>
              <a:rPr lang="en-US" altLang="it-IT" dirty="0"/>
              <a:t> con Smartphone/tablet/PC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 err="1"/>
              <a:t>Tutto</a:t>
            </a:r>
            <a:r>
              <a:rPr lang="en-US" altLang="it-IT" dirty="0"/>
              <a:t> "</a:t>
            </a:r>
            <a:r>
              <a:rPr lang="en-US" altLang="it-IT" dirty="0" err="1"/>
              <a:t>materiale</a:t>
            </a:r>
            <a:r>
              <a:rPr lang="en-US" altLang="it-IT" dirty="0"/>
              <a:t>" Open.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 err="1"/>
              <a:t>Utilizzo</a:t>
            </a:r>
            <a:r>
              <a:rPr lang="en-US" altLang="it-IT" dirty="0"/>
              <a:t> del </a:t>
            </a:r>
            <a:r>
              <a:rPr lang="en-US" altLang="it-IT" dirty="0" err="1"/>
              <a:t>WiFi</a:t>
            </a:r>
            <a:r>
              <a:rPr lang="en-US" altLang="it-IT" dirty="0"/>
              <a:t> </a:t>
            </a:r>
            <a:r>
              <a:rPr lang="en-US" altLang="it-IT" dirty="0" err="1"/>
              <a:t>domestico</a:t>
            </a:r>
            <a:r>
              <a:rPr lang="en-US" altLang="it-IT" dirty="0"/>
              <a:t>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dirty="0" err="1"/>
              <a:t>Costi</a:t>
            </a:r>
            <a:r>
              <a:rPr lang="en-US" altLang="it-IT" dirty="0"/>
              <a:t> </a:t>
            </a:r>
            <a:r>
              <a:rPr lang="en-US" altLang="it-IT" dirty="0" err="1"/>
              <a:t>contenuti</a:t>
            </a:r>
            <a:r>
              <a:rPr lang="en-US" altLang="it-IT" dirty="0"/>
              <a:t> al </a:t>
            </a:r>
            <a:r>
              <a:rPr lang="en-US" altLang="it-IT" dirty="0" err="1"/>
              <a:t>massimo</a:t>
            </a:r>
            <a:r>
              <a:rPr lang="en-US" alt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20654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7489373" y="6125028"/>
            <a:ext cx="3023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presentazione a cura di</a:t>
            </a:r>
          </a:p>
        </p:txBody>
      </p:sp>
      <p:pic>
        <p:nvPicPr>
          <p:cNvPr id="4" name="Picture 1" descr="lavagna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2" descr="logo bianc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447" y="669415"/>
            <a:ext cx="5444410" cy="4463032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723900" y="5709529"/>
            <a:ext cx="108013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 informazioni: 	www.</a:t>
            </a:r>
            <a:r>
              <a:rPr lang="it-IT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stuffcube.wordpress.com</a:t>
            </a:r>
          </a:p>
          <a:p>
            <a:r>
              <a:rPr lang="it-IT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r>
              <a:rPr lang="it-IT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infostuffcube@gmail.com</a:t>
            </a:r>
          </a:p>
        </p:txBody>
      </p:sp>
    </p:spTree>
    <p:extLst>
      <p:ext uri="{BB962C8B-B14F-4D97-AF65-F5344CB8AC3E}">
        <p14:creationId xmlns:p14="http://schemas.microsoft.com/office/powerpoint/2010/main" val="421091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Componenti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641" y="1604329"/>
            <a:ext cx="10970880" cy="4526396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Il sistema è sostanzialmente un timer e richiede un orologio anche se non è richiesta una grande precisione.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Utilizzo di uno shield RTC: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Richiede una batteria che va manutenuta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Operazioni di settagio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Uso di NTP server con opportuno SW a bordo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Funzionalità di Blynk.</a:t>
            </a:r>
          </a:p>
        </p:txBody>
      </p:sp>
    </p:spTree>
    <p:extLst>
      <p:ext uri="{BB962C8B-B14F-4D97-AF65-F5344CB8AC3E}">
        <p14:creationId xmlns:p14="http://schemas.microsoft.com/office/powerpoint/2010/main" val="4088129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Componenti HW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641" y="1604329"/>
            <a:ext cx="10970880" cy="4526396"/>
          </a:xfrm>
          <a:ln/>
        </p:spPr>
        <p:txBody>
          <a:bodyPr tIns="24695">
            <a:normAutofit fontScale="92500"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sz="2800"/>
              <a:t>ESP8266 – Node MCU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sz="2800"/>
              <a:t>Alcuni LED per segnalazioni varie.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sz="2800"/>
              <a:t>Shield con 4 relè 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sz="2800"/>
              <a:t>Alimentatore 5V (caricabatterie cellulare)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sz="2800"/>
              <a:t>3 elettrovalvole a 24V AC per impianti irrigazione.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sz="2800"/>
              <a:t>Trasformatore 24V per alimentazione elettrovalvole.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sz="2800"/>
              <a:t>Contenitore stagno.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sz="2800"/>
              <a:t>Cavo per connessione elettrovalvole/centralina (UTP)</a:t>
            </a:r>
          </a:p>
        </p:txBody>
      </p:sp>
    </p:spTree>
    <p:extLst>
      <p:ext uri="{BB962C8B-B14F-4D97-AF65-F5344CB8AC3E}">
        <p14:creationId xmlns:p14="http://schemas.microsoft.com/office/powerpoint/2010/main" val="16091441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ESP8266 (Node MCU)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641" y="1604329"/>
            <a:ext cx="10970880" cy="4526396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MCU (microcontroller) con integrato chip WiFi con stack TCP/IP integrato di basso costo.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Completamente compatibile con IDE di Arduino per lo sviluppo.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u="sng">
                <a:solidFill>
                  <a:srgbClr val="FF6600"/>
                </a:solidFill>
                <a:hlinkClick r:id="rId3"/>
              </a:rPr>
              <a:t>http://nodemcu.com/index_en.html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u="sng">
                <a:solidFill>
                  <a:srgbClr val="FF6600"/>
                </a:solidFill>
                <a:hlinkClick r:id="rId4"/>
              </a:rPr>
              <a:t>https://nodemcu.readthedocs.io/en/master/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 u="sng">
                <a:solidFill>
                  <a:srgbClr val="FF6600"/>
                </a:solidFill>
                <a:hlinkClick r:id="rId5"/>
              </a:rPr>
              <a:t>https://en.wikipedia.org/wiki/ESP8266</a:t>
            </a:r>
          </a:p>
        </p:txBody>
      </p:sp>
    </p:spTree>
    <p:extLst>
      <p:ext uri="{BB962C8B-B14F-4D97-AF65-F5344CB8AC3E}">
        <p14:creationId xmlns:p14="http://schemas.microsoft.com/office/powerpoint/2010/main" val="5002948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87" y="1693153"/>
            <a:ext cx="4314616" cy="356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825" y="1693153"/>
            <a:ext cx="3736435" cy="2415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867840" y="6133569"/>
            <a:ext cx="10016641" cy="440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cs typeface="Arial Unicode MS" charset="0"/>
              </a:defRPr>
            </a:lvl9pPr>
          </a:lstStyle>
          <a:p>
            <a:r>
              <a:rPr lang="de-DE" altLang="it-IT" dirty="0">
                <a:hlinkClick r:id="rId5"/>
              </a:rPr>
              <a:t>https://frightanic.com/iot/comparison-of-esp8266-nodemcu-development-boards/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131" y="3574387"/>
            <a:ext cx="3247815" cy="232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21272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ESP8266 - caratteristiche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641" y="1604329"/>
            <a:ext cx="10970880" cy="4526396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it-IT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CPU	@ 80 MHz (default) or 160 MHz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Memory	64 KiB instruction, 96 KiB data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Input/output	16 GPIO pins (PWM)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1 analog IN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Power	3.3 VDC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Basso consumo (&lt;180 mA in TX, in sleep mode circa &lt; 1mA)</a:t>
            </a:r>
          </a:p>
        </p:txBody>
      </p:sp>
    </p:spTree>
    <p:extLst>
      <p:ext uri="{BB962C8B-B14F-4D97-AF65-F5344CB8AC3E}">
        <p14:creationId xmlns:p14="http://schemas.microsoft.com/office/powerpoint/2010/main" val="9010018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608641" y="273629"/>
            <a:ext cx="10970880" cy="114492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NodeMCU - caratteristiche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641" y="1604329"/>
            <a:ext cx="10970880" cy="4526396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Alimentazione 5V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Interfaccia USB &gt; Seriale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Pinout passo 100 mils a saldare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it-IT"/>
              <a:t>Riporta GPIO di ESP direttamente (3V)</a:t>
            </a:r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649460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801</Words>
  <Application>Microsoft Office PowerPoint</Application>
  <PresentationFormat>Personalizzato</PresentationFormat>
  <Paragraphs>153</Paragraphs>
  <Slides>30</Slides>
  <Notes>29</Notes>
  <HiddenSlides>0</HiddenSlides>
  <MMClips>0</MMClips>
  <ScaleCrop>false</ScaleCrop>
  <HeadingPairs>
    <vt:vector size="4" baseType="variant">
      <vt:variant>
        <vt:lpstr>Tema</vt:lpstr>
      </vt:variant>
      <vt:variant>
        <vt:i4>4</vt:i4>
      </vt:variant>
      <vt:variant>
        <vt:lpstr>Titoli diapositive</vt:lpstr>
      </vt:variant>
      <vt:variant>
        <vt:i4>30</vt:i4>
      </vt:variant>
    </vt:vector>
  </HeadingPairs>
  <TitlesOfParts>
    <vt:vector size="34" baseType="lpstr">
      <vt:lpstr>Tema di Office</vt:lpstr>
      <vt:lpstr>1_Tema di Office</vt:lpstr>
      <vt:lpstr>2_Tema di Office</vt:lpstr>
      <vt:lpstr>Personalizza struttura</vt:lpstr>
      <vt:lpstr> IRRIGO  Il controllo del sistema di irrigazione IoT (Internet of Things)   Enrico Malacrida</vt:lpstr>
      <vt:lpstr>Vincoli di progetto (funzionali)</vt:lpstr>
      <vt:lpstr>Vincoli di progetto (tecnologia)</vt:lpstr>
      <vt:lpstr>Componenti</vt:lpstr>
      <vt:lpstr>Componenti HW</vt:lpstr>
      <vt:lpstr>ESP8266 (Node MCU)</vt:lpstr>
      <vt:lpstr>Presentazione standard di PowerPoint</vt:lpstr>
      <vt:lpstr>ESP8266 - caratteristiche</vt:lpstr>
      <vt:lpstr>NodeMCU - caratteristiche</vt:lpstr>
      <vt:lpstr>Relè shield</vt:lpstr>
      <vt:lpstr>Foto centralina</vt:lpstr>
      <vt:lpstr>Particolari costruttivi</vt:lpstr>
      <vt:lpstr>Elettrovalvole</vt:lpstr>
      <vt:lpstr>Componenti SW</vt:lpstr>
      <vt:lpstr>Blynk</vt:lpstr>
      <vt:lpstr>Come lavora Blynk</vt:lpstr>
      <vt:lpstr>Presentazione standard di PowerPoint</vt:lpstr>
      <vt:lpstr>Perchè Blynk</vt:lpstr>
      <vt:lpstr>Perchè Blynk</vt:lpstr>
      <vt:lpstr>Virtual Pins</vt:lpstr>
      <vt:lpstr>Thingspeak</vt:lpstr>
      <vt:lpstr>Interfaccia APP</vt:lpstr>
      <vt:lpstr>APP – Widget: Button e Time Input</vt:lpstr>
      <vt:lpstr>APP – Widget: RTC e Notification </vt:lpstr>
      <vt:lpstr>APP – Widget: Terminal</vt:lpstr>
      <vt:lpstr>Codice</vt:lpstr>
      <vt:lpstr>Codice – da completare</vt:lpstr>
      <vt:lpstr>Costi componenti</vt:lpstr>
      <vt:lpstr>Riferimenti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DiMaio</dc:creator>
  <cp:lastModifiedBy>Enrico Malacrida</cp:lastModifiedBy>
  <cp:revision>156</cp:revision>
  <dcterms:created xsi:type="dcterms:W3CDTF">2015-10-10T18:28:14Z</dcterms:created>
  <dcterms:modified xsi:type="dcterms:W3CDTF">2017-06-13T08:41:53Z</dcterms:modified>
</cp:coreProperties>
</file>